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56" r:id="rId3"/>
    <p:sldId id="259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3927A-3135-418F-86B2-37E20B9D25BD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707F0-A6D4-4784-ACB3-1F87AF29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5A644-5106-41DF-AC9F-42FD575B5B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303-437F-DBE6-50D8-7AB9D1F5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967D5-65A7-D8F8-4DDD-97C0914D6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1ED78-C5E5-AFA8-9683-C5B4248C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FAF5B-5376-3235-5543-478AE715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6B68-4AAA-2E00-7D0A-8519F669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36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CC0B-FFCC-4A4C-1797-C39BCEC1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67CF6-E913-A534-9D5C-B943DA303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C211D-ABE7-3155-433E-C78B3B27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B0C99-B14D-8E24-D16A-9C03AC153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0424-B8B8-AED6-DF8E-07DA3793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0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9E17F-31D4-E558-8334-72176C9BE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A4E0-8155-AE92-14C2-7A0F76F09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F5B48-1429-5C7F-28DB-4D2C1243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DB4D-8537-7E65-0EF3-DCCE60B3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82F2-FE3E-DBF9-6497-7E0B5574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7350-A785-A81C-AA2B-447F6711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00E5-7D0C-D471-B461-DF7D97B1C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8CCD-CB9E-FF8A-25F8-9C3F74FC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BDD7-B6B5-550C-5DA4-075A74D3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146F-3F61-E225-D8FF-33F06582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064A-5C11-55B8-24D9-0C23913F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B4B62-CCBF-12B0-70F3-0B9A45C73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7268-E06D-58AE-AB0F-763C1383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6025A-F97C-388C-B538-9032D7DEA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31B8-DDD9-7404-2D46-7D257669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6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EDD9-088B-6832-5502-1EAD5087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73004-1BF8-919D-4DF1-684A61DD8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2FA4-E430-C83A-321B-2EAAA541A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CA293-7211-CE40-8A01-7A06CCD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B0CD8-E0AD-6AAB-7ADA-00CC4806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956BEC-A409-7E98-41AD-98233F6C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7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6F21-20AB-709A-3121-D0DCFA17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81808-91B0-0C43-B533-AE2F8878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94FB8-D4ED-7EF3-4279-4BFC5F64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8F5BA-E3CE-9249-0A88-109408899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1390C-F065-1EDC-B99C-11DC10AC8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B35A5-8131-CBAD-EFA4-5D06E88D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F80DF-98FF-51E5-2BD9-A1BB44EE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662B2-DF20-1797-8E54-D371FE20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601D-7937-D1EF-43E6-4328B6E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E3ABF-EB5B-DA37-1229-FF7BA3BD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9ED06-D795-58F2-C657-D7D3D693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6AAA4-71D8-D523-1657-F3BD7704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66484-DF24-0334-FC0B-E8EFFBB9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9B7AEC-B236-48DF-8172-3E1352CF6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6361C-6688-A6D7-84E0-89C9843E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0E72-0D7D-A741-B3F3-DC67EC2A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FE85-772E-CFBF-ECC9-032AF70A3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3F26D-6A3D-2FCB-4A80-F4A44E872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845E0-E353-FBEA-162A-F3E3CAE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5F167-E910-E8E8-3826-503C2ED50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95005-C078-616A-CBB2-F202C386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89DB-E0E0-586C-5BD7-2BB259A3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8DE3B-6465-79B5-F9F4-3B9D4BACF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46C47-C4A4-8481-7212-7DF1914E1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E6D6A-B9E8-8BDE-9DA8-99AE536E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C8D72-3234-A684-F818-6571BB8F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B962-9B15-A62B-E3FA-11D4767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FAB8C-B736-FEDD-B8B6-3AE71EBC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0B26D-49CC-7A92-4837-D54A10E7C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22CA-2AB7-6B39-440B-04E732A5D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F81D3-AF8D-4441-8312-2AC07D86F62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C874C-F8D2-F17E-4A5F-134AEA841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EA23-DBF4-9B91-8880-322F28568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0FF48-BBE5-48E5-97F5-97C8536D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0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6FCC11-0F87-4341-2FB5-27FDC1BA6D07}"/>
              </a:ext>
            </a:extLst>
          </p:cNvPr>
          <p:cNvSpPr txBox="1"/>
          <p:nvPr/>
        </p:nvSpPr>
        <p:spPr>
          <a:xfrm>
            <a:off x="3165475" y="1560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Files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5CB69-FE3B-947D-B032-9A0318753488}"/>
              </a:ext>
            </a:extLst>
          </p:cNvPr>
          <p:cNvSpPr txBox="1"/>
          <p:nvPr/>
        </p:nvSpPr>
        <p:spPr>
          <a:xfrm>
            <a:off x="603250" y="1146683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3D CAD </a:t>
            </a:r>
            <a:r>
              <a:rPr lang="en-US" sz="2400" dirty="0"/>
              <a:t> [ </a:t>
            </a:r>
            <a:r>
              <a:rPr lang="en-US" sz="2400" i="1" dirty="0"/>
              <a:t>.step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4E80C-1E22-49D0-080D-7F59ED274BD1}"/>
              </a:ext>
            </a:extLst>
          </p:cNvPr>
          <p:cNvSpPr txBox="1"/>
          <p:nvPr/>
        </p:nvSpPr>
        <p:spPr>
          <a:xfrm>
            <a:off x="4406901" y="1147832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2D CAD </a:t>
            </a:r>
            <a:r>
              <a:rPr lang="en-US" sz="2400" dirty="0"/>
              <a:t>[ </a:t>
            </a:r>
            <a:r>
              <a:rPr lang="en-US" sz="2400" i="1" dirty="0"/>
              <a:t>.</a:t>
            </a:r>
            <a:r>
              <a:rPr lang="en-US" sz="2400" i="1" dirty="0" err="1"/>
              <a:t>dxf</a:t>
            </a:r>
            <a:r>
              <a:rPr lang="en-US" sz="2400" i="1" dirty="0"/>
              <a:t> </a:t>
            </a:r>
            <a:r>
              <a:rPr lang="en-US" sz="2400" dirty="0"/>
              <a:t>]</a:t>
            </a:r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6AE7C9-FA12-475A-7BC2-6EEE5DD0B878}"/>
              </a:ext>
            </a:extLst>
          </p:cNvPr>
          <p:cNvSpPr txBox="1"/>
          <p:nvPr/>
        </p:nvSpPr>
        <p:spPr>
          <a:xfrm>
            <a:off x="4406902" y="3600317"/>
            <a:ext cx="33781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Drawings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801D7-B205-525B-22A5-8302AEDF3866}"/>
              </a:ext>
            </a:extLst>
          </p:cNvPr>
          <p:cNvGrpSpPr/>
          <p:nvPr/>
        </p:nvGrpSpPr>
        <p:grpSpPr>
          <a:xfrm>
            <a:off x="684212" y="1868382"/>
            <a:ext cx="3216274" cy="4659245"/>
            <a:chOff x="508001" y="1809132"/>
            <a:chExt cx="3216274" cy="46592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BE5693C-D3AB-7C81-2517-F73630029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733" t="9905" r="4196" b="22577"/>
            <a:stretch/>
          </p:blipFill>
          <p:spPr>
            <a:xfrm>
              <a:off x="603251" y="1809132"/>
              <a:ext cx="3038474" cy="12254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556984-02DF-4DEB-2BC6-D79BC4C45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48" t="11474" r="8438" b="11397"/>
            <a:stretch/>
          </p:blipFill>
          <p:spPr>
            <a:xfrm>
              <a:off x="508001" y="3525582"/>
              <a:ext cx="3216274" cy="11128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684239-5B92-1CF3-E077-DB10FAD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725" t="8665" r="7576" b="8789"/>
            <a:stretch/>
          </p:blipFill>
          <p:spPr>
            <a:xfrm>
              <a:off x="805048" y="5046635"/>
              <a:ext cx="2634880" cy="121764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591D96-1B31-2089-0DB4-30E37E99FEAF}"/>
                </a:ext>
              </a:extLst>
            </p:cNvPr>
            <p:cNvSpPr txBox="1"/>
            <p:nvPr/>
          </p:nvSpPr>
          <p:spPr>
            <a:xfrm>
              <a:off x="2244727" y="2967517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4x Shadow Masks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63773-9D3A-3CFC-3A1D-041466056947}"/>
                </a:ext>
              </a:extLst>
            </p:cNvPr>
            <p:cNvSpPr txBox="1"/>
            <p:nvPr/>
          </p:nvSpPr>
          <p:spPr>
            <a:xfrm>
              <a:off x="2244727" y="4558220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Mask Aligner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343A6B-D0C0-27DA-2FD3-A4F544C52DEE}"/>
                </a:ext>
              </a:extLst>
            </p:cNvPr>
            <p:cNvSpPr txBox="1"/>
            <p:nvPr/>
          </p:nvSpPr>
          <p:spPr>
            <a:xfrm>
              <a:off x="2244727" y="6222156"/>
              <a:ext cx="12731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Wafer Model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0E889B-2A68-1CC2-85BF-281168F8C953}"/>
              </a:ext>
            </a:extLst>
          </p:cNvPr>
          <p:cNvGrpSpPr/>
          <p:nvPr/>
        </p:nvGrpSpPr>
        <p:grpSpPr>
          <a:xfrm>
            <a:off x="8752074" y="1868382"/>
            <a:ext cx="2216739" cy="4365394"/>
            <a:chOff x="5325137" y="2051705"/>
            <a:chExt cx="2503560" cy="495163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26C3947-665E-93EE-5AA4-61A843F8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5137" y="2051705"/>
              <a:ext cx="2017486" cy="2861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EB7B91A-CDA6-D565-1CD6-D2A89577B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0497" y="3141783"/>
              <a:ext cx="1959806" cy="27962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7457B0-B5A4-6050-AA3C-897D29A3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8611" y="4207129"/>
              <a:ext cx="1960086" cy="2796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02DF6B7-E690-8943-0A52-F0FD87FFB52C}"/>
              </a:ext>
            </a:extLst>
          </p:cNvPr>
          <p:cNvSpPr txBox="1"/>
          <p:nvPr/>
        </p:nvSpPr>
        <p:spPr>
          <a:xfrm>
            <a:off x="8210552" y="1142240"/>
            <a:ext cx="33781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Academic Paper </a:t>
            </a:r>
            <a:r>
              <a:rPr lang="en-US" sz="2400" dirty="0"/>
              <a:t>[ </a:t>
            </a:r>
            <a:r>
              <a:rPr lang="en-US" sz="2400" i="1" dirty="0"/>
              <a:t>.pdf </a:t>
            </a:r>
            <a:r>
              <a:rPr lang="en-US" sz="2400" dirty="0"/>
              <a:t>]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0FCEF-998D-DC18-A6A9-0B6F49EC0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156" y="4285649"/>
            <a:ext cx="3745688" cy="24168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1CE09-B4CC-1E29-1466-E70D02D53A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822" t="1262" r="2689" b="1681"/>
          <a:stretch/>
        </p:blipFill>
        <p:spPr>
          <a:xfrm>
            <a:off x="4398214" y="1809750"/>
            <a:ext cx="1596186" cy="1590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9EF45C-C104-8DFE-D4B1-8DD71A3056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8214" y="1769018"/>
            <a:ext cx="1653872" cy="1659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5165C-60CA-5BDB-D758-5FB1422B9BC7}"/>
              </a:ext>
            </a:extLst>
          </p:cNvPr>
          <p:cNvSpPr txBox="1"/>
          <p:nvPr/>
        </p:nvSpPr>
        <p:spPr>
          <a:xfrm>
            <a:off x="8251307" y="1603905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./Academic Paper/Amorph…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CDBA3-2259-8116-F968-25B530C26F58}"/>
              </a:ext>
            </a:extLst>
          </p:cNvPr>
          <p:cNvSpPr txBox="1"/>
          <p:nvPr/>
        </p:nvSpPr>
        <p:spPr>
          <a:xfrm>
            <a:off x="4347342" y="1597701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E01DA-F19D-CE2A-7D88-237B6EADDA21}"/>
              </a:ext>
            </a:extLst>
          </p:cNvPr>
          <p:cNvSpPr txBox="1"/>
          <p:nvPr/>
        </p:nvSpPr>
        <p:spPr>
          <a:xfrm>
            <a:off x="560857" y="163532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./Models/Masks/</a:t>
            </a:r>
            <a:r>
              <a:rPr lang="en-US" sz="1000" b="1" i="1" dirty="0" err="1"/>
              <a:t>Name.step</a:t>
            </a:r>
            <a:endParaRPr lang="en-US" sz="1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B7E09-97D5-42C2-E14E-E5222A1F1DD6}"/>
              </a:ext>
            </a:extLst>
          </p:cNvPr>
          <p:cNvSpPr txBox="1"/>
          <p:nvPr/>
        </p:nvSpPr>
        <p:spPr>
          <a:xfrm>
            <a:off x="603250" y="3301378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./Models/Masks Aligner/Mask </a:t>
            </a:r>
            <a:r>
              <a:rPr lang="en-US" sz="1000" b="1" i="1" dirty="0" err="1"/>
              <a:t>Aligner.step</a:t>
            </a:r>
            <a:endParaRPr lang="en-US" sz="1000" b="1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80E36-01AA-84A5-AC25-658FFB3C3F28}"/>
              </a:ext>
            </a:extLst>
          </p:cNvPr>
          <p:cNvSpPr txBox="1"/>
          <p:nvPr/>
        </p:nvSpPr>
        <p:spPr>
          <a:xfrm>
            <a:off x="560857" y="4854023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./Models/Wafer Model/Wafer </a:t>
            </a:r>
            <a:r>
              <a:rPr lang="en-US" sz="1000" b="1" i="1" dirty="0" err="1"/>
              <a:t>Model.step</a:t>
            </a:r>
            <a:endParaRPr lang="en-US" sz="1000" b="1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6C07C-DA01-2397-70BD-909B43E899E0}"/>
              </a:ext>
            </a:extLst>
          </p:cNvPr>
          <p:cNvSpPr txBox="1"/>
          <p:nvPr/>
        </p:nvSpPr>
        <p:spPr>
          <a:xfrm>
            <a:off x="4347341" y="4044689"/>
            <a:ext cx="333962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/>
              <a:t>./DXF/</a:t>
            </a:r>
            <a:r>
              <a:rPr lang="en-US" sz="1000" b="1" i="1" dirty="0" err="1"/>
              <a:t>Name.dxf</a:t>
            </a:r>
            <a:endParaRPr lang="en-US" sz="1000" b="1" i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23DEB6-04D3-50BC-9ADA-B08E1087CC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1278" y="1799296"/>
            <a:ext cx="1653872" cy="16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CF0BAA-90BF-49C0-FA7E-2CC124A6D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3208" r="6056"/>
          <a:stretch/>
        </p:blipFill>
        <p:spPr bwMode="auto">
          <a:xfrm>
            <a:off x="1935156" y="723900"/>
            <a:ext cx="8321688" cy="5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6A2F2-0C17-1E64-580E-C456DCFECDFB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Boundary Analysis of Temperature for Copper Node</a:t>
            </a:r>
            <a:endParaRPr 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020D5-8F5A-8CAC-F239-3CDF7D538846}"/>
              </a:ext>
            </a:extLst>
          </p:cNvPr>
          <p:cNvSpPr txBox="1"/>
          <p:nvPr/>
        </p:nvSpPr>
        <p:spPr>
          <a:xfrm>
            <a:off x="2663144" y="5900098"/>
            <a:ext cx="686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is expected that after ~ 100 seconds under, liquid Nitrogen flow, that the </a:t>
            </a:r>
            <a:r>
              <a:rPr lang="en-US" sz="2000" b="1" dirty="0"/>
              <a:t>Copper Node</a:t>
            </a:r>
            <a:r>
              <a:rPr lang="en-US" sz="2000" dirty="0"/>
              <a:t> will converge onto </a:t>
            </a:r>
            <a:r>
              <a:rPr lang="en-US" sz="2000" b="1" dirty="0"/>
              <a:t>77 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62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0955E-36E8-554E-BDD9-D119CB95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7E838F1-E390-EBE5-55A1-628279C8EFE8}"/>
              </a:ext>
            </a:extLst>
          </p:cNvPr>
          <p:cNvGrpSpPr/>
          <p:nvPr/>
        </p:nvGrpSpPr>
        <p:grpSpPr>
          <a:xfrm>
            <a:off x="6981304" y="630242"/>
            <a:ext cx="3199850" cy="5983824"/>
            <a:chOff x="1555495" y="705599"/>
            <a:chExt cx="3199850" cy="59838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4685F0-CA07-DC88-296D-3F1FEF562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22" t="4039" r="10719" b="6850"/>
            <a:stretch/>
          </p:blipFill>
          <p:spPr>
            <a:xfrm>
              <a:off x="1555495" y="705599"/>
              <a:ext cx="3199850" cy="598382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0EEA420-163D-313B-1C23-02CD147D5817}"/>
                </a:ext>
              </a:extLst>
            </p:cNvPr>
            <p:cNvSpPr/>
            <p:nvPr/>
          </p:nvSpPr>
          <p:spPr>
            <a:xfrm>
              <a:off x="1555495" y="3697511"/>
              <a:ext cx="1917510" cy="3048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Cold Finger Full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CA34C9-2C0D-1D15-7283-24B9FF732B5A}"/>
              </a:ext>
            </a:extLst>
          </p:cNvPr>
          <p:cNvGrpSpPr/>
          <p:nvPr/>
        </p:nvGrpSpPr>
        <p:grpSpPr>
          <a:xfrm>
            <a:off x="929645" y="705599"/>
            <a:ext cx="5941056" cy="6152401"/>
            <a:chOff x="4625345" y="705599"/>
            <a:chExt cx="5941056" cy="6152401"/>
          </a:xfrm>
        </p:grpSpPr>
        <p:pic>
          <p:nvPicPr>
            <p:cNvPr id="5" name="Picture 4" descr="A drawing of a machine&#10;&#10;AI-generated content may be incorrect.">
              <a:extLst>
                <a:ext uri="{FF2B5EF4-FFF2-40B4-BE49-F238E27FC236}">
                  <a16:creationId xmlns:a16="http://schemas.microsoft.com/office/drawing/2014/main" id="{010A10AA-E8BA-5E18-0381-26945D23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08"/>
            <a:stretch/>
          </p:blipFill>
          <p:spPr>
            <a:xfrm>
              <a:off x="4625345" y="705599"/>
              <a:ext cx="5941056" cy="615240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93F278-AE9F-D2E8-37A9-C3E4B3001317}"/>
                </a:ext>
              </a:extLst>
            </p:cNvPr>
            <p:cNvSpPr/>
            <p:nvPr/>
          </p:nvSpPr>
          <p:spPr>
            <a:xfrm>
              <a:off x="4755345" y="1747478"/>
              <a:ext cx="2139286" cy="3048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Experiment Demo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9B8D3E-4056-6F01-198B-15F78FE03B3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Demo Model</a:t>
            </a:r>
            <a:endParaRPr lang="en-US" sz="2400" i="1" dirty="0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82A0AA5A-53EA-D7D5-D601-54F41451B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</a:t>
            </a:r>
            <a:endParaRPr lang="en-US" sz="2400" i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810E4F0-F874-D2DA-9E62-68BE11C69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4064" r="4770" b="3181"/>
          <a:stretch/>
        </p:blipFill>
        <p:spPr bwMode="auto">
          <a:xfrm>
            <a:off x="784104" y="935395"/>
            <a:ext cx="4594405" cy="499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CC8EFA-451D-F181-B419-94917107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r="49431" b="2771"/>
          <a:stretch/>
        </p:blipFill>
        <p:spPr>
          <a:xfrm>
            <a:off x="5758674" y="935395"/>
            <a:ext cx="2818260" cy="4993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E0A8C-B4B1-B77A-5FD2-41FD30F2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363" b="2288"/>
          <a:stretch/>
        </p:blipFill>
        <p:spPr>
          <a:xfrm>
            <a:off x="8764139" y="935394"/>
            <a:ext cx="2818261" cy="4993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ED8E9-15DA-E8CD-01D7-3BEAAB7EFD98}"/>
              </a:ext>
            </a:extLst>
          </p:cNvPr>
          <p:cNvSpPr txBox="1"/>
          <p:nvPr/>
        </p:nvSpPr>
        <p:spPr>
          <a:xfrm>
            <a:off x="1597291" y="5981537"/>
            <a:ext cx="8997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Gerber Files generated are for the test of a vertical device, BUT the </a:t>
            </a:r>
            <a:r>
              <a:rPr lang="en-US" sz="2000" b="1" u="sng" dirty="0" err="1"/>
              <a:t>KiCAD</a:t>
            </a:r>
            <a:r>
              <a:rPr lang="en-US" sz="2000" dirty="0"/>
              <a:t> Files contained have been made to accommodate modifications for new devices</a:t>
            </a:r>
          </a:p>
        </p:txBody>
      </p:sp>
    </p:spTree>
    <p:extLst>
      <p:ext uri="{BB962C8B-B14F-4D97-AF65-F5344CB8AC3E}">
        <p14:creationId xmlns:p14="http://schemas.microsoft.com/office/powerpoint/2010/main" val="408917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AD0DF-2566-5343-CE68-2AAE8EE5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3" t="1914" r="1091" b="30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FBFE0E-44BB-3429-D3B2-217B098563F7}"/>
              </a:ext>
            </a:extLst>
          </p:cNvPr>
          <p:cNvSpPr txBox="1"/>
          <p:nvPr/>
        </p:nvSpPr>
        <p:spPr>
          <a:xfrm>
            <a:off x="4732020" y="126066"/>
            <a:ext cx="27279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KiCAD</a:t>
            </a:r>
            <a:r>
              <a:rPr lang="en-US" sz="2400" b="1" dirty="0"/>
              <a:t> Layer View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6666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228C630-9B0E-4363-34DE-7BF98B71CA88}"/>
              </a:ext>
            </a:extLst>
          </p:cNvPr>
          <p:cNvGrpSpPr/>
          <p:nvPr/>
        </p:nvGrpSpPr>
        <p:grpSpPr>
          <a:xfrm>
            <a:off x="0" y="723898"/>
            <a:ext cx="12192000" cy="3680462"/>
            <a:chOff x="-1" y="-2"/>
            <a:chExt cx="12192000" cy="368046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5B0D86D-D699-1976-3AB1-B39E3A6715B2}"/>
                </a:ext>
              </a:extLst>
            </p:cNvPr>
            <p:cNvGrpSpPr/>
            <p:nvPr/>
          </p:nvGrpSpPr>
          <p:grpSpPr>
            <a:xfrm>
              <a:off x="-1" y="0"/>
              <a:ext cx="6106880" cy="3680460"/>
              <a:chOff x="50969" y="0"/>
              <a:chExt cx="5835481" cy="33641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FBBADA2-F9DF-F2C6-A3EB-8C9A7E13B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4938" r="-1"/>
              <a:stretch/>
            </p:blipFill>
            <p:spPr>
              <a:xfrm>
                <a:off x="50969" y="1"/>
                <a:ext cx="2820210" cy="336409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2090712-CB11-E07C-39E0-B3943487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-431" r="51419"/>
              <a:stretch/>
            </p:blipFill>
            <p:spPr>
              <a:xfrm>
                <a:off x="2819104" y="0"/>
                <a:ext cx="3067346" cy="3364099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EDC5E0-5F50-4955-0170-20844E2683AB}"/>
                </a:ext>
              </a:extLst>
            </p:cNvPr>
            <p:cNvGrpSpPr/>
            <p:nvPr/>
          </p:nvGrpSpPr>
          <p:grpSpPr>
            <a:xfrm>
              <a:off x="6096000" y="-2"/>
              <a:ext cx="6095999" cy="3680462"/>
              <a:chOff x="0" y="3364100"/>
              <a:chExt cx="5886450" cy="34939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4F95FDD-D6D5-7ABA-F81D-688F01ACC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7076" r="580"/>
              <a:stretch/>
            </p:blipFill>
            <p:spPr>
              <a:xfrm>
                <a:off x="3067346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7503CBC-2DF5-5C97-3C4D-5BD210789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373" r="53283"/>
              <a:stretch/>
            </p:blipFill>
            <p:spPr>
              <a:xfrm>
                <a:off x="0" y="3364100"/>
                <a:ext cx="2819104" cy="34939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BDE56BC-005A-3CC2-29A5-4DB17D9A5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-111" r="95738"/>
              <a:stretch/>
            </p:blipFill>
            <p:spPr>
              <a:xfrm>
                <a:off x="2787150" y="3364100"/>
                <a:ext cx="291141" cy="3493900"/>
              </a:xfrm>
              <a:prstGeom prst="rect">
                <a:avLst/>
              </a:prstGeom>
            </p:spPr>
          </p:pic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11DDDE-A1F2-5F84-1019-407CD089D42D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PCB Card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4126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586929-9635-599F-76FE-9E357D85E62D}"/>
              </a:ext>
            </a:extLst>
          </p:cNvPr>
          <p:cNvGrpSpPr/>
          <p:nvPr/>
        </p:nvGrpSpPr>
        <p:grpSpPr>
          <a:xfrm>
            <a:off x="6096000" y="-45719"/>
            <a:ext cx="6096000" cy="6903720"/>
            <a:chOff x="6887773" y="300267"/>
            <a:chExt cx="4066326" cy="494774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3D13A-0958-CEBE-1536-6382B7B4E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540"/>
            <a:stretch/>
          </p:blipFill>
          <p:spPr>
            <a:xfrm>
              <a:off x="6887773" y="307411"/>
              <a:ext cx="4066326" cy="4940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F39045-50EA-5CF8-9084-311421D98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7518103" y="1453448"/>
              <a:ext cx="2905099" cy="28670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45E5E1-4C7B-D890-DF5D-FCEF0B46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46" b="96472" l="2449" r="97415">
                          <a14:foregroundMark x1="12109" y1="43881" x2="6939" y2="18633"/>
                          <a14:foregroundMark x1="6939" y1="18633" x2="23401" y2="14002"/>
                          <a14:foregroundMark x1="23401" y1="14002" x2="48299" y2="12900"/>
                          <a14:foregroundMark x1="48299" y1="12900" x2="74150" y2="16759"/>
                          <a14:foregroundMark x1="74150" y1="16759" x2="90612" y2="30761"/>
                          <a14:foregroundMark x1="90612" y1="30761" x2="96327" y2="48732"/>
                          <a14:foregroundMark x1="96327" y1="48732" x2="93061" y2="80816"/>
                          <a14:foregroundMark x1="93061" y1="80816" x2="85850" y2="89967"/>
                          <a14:foregroundMark x1="77024" y1="90397" x2="36054" y2="92393"/>
                          <a14:foregroundMark x1="85850" y1="89967" x2="77069" y2="90395"/>
                          <a14:foregroundMark x1="23624" y1="88377" x2="15238" y2="85667"/>
                          <a14:foregroundMark x1="36054" y1="92393" x2="25321" y2="88925"/>
                          <a14:foregroundMark x1="15238" y1="85667" x2="5916" y2="67347"/>
                          <a14:foregroundMark x1="5566" y1="34589" x2="6122" y2="27453"/>
                          <a14:foregroundMark x1="23673" y1="12679" x2="47211" y2="8600"/>
                          <a14:foregroundMark x1="47211" y1="8600" x2="57143" y2="9372"/>
                          <a14:foregroundMark x1="45850" y1="7277" x2="63247" y2="7277"/>
                          <a14:foregroundMark x1="65975" y1="8117" x2="69796" y2="9813"/>
                          <a14:foregroundMark x1="66139" y1="8439" x2="81905" y2="21389"/>
                          <a14:foregroundMark x1="62041" y1="5072" x2="62155" y2="5166"/>
                          <a14:foregroundMark x1="80000" y1="11136" x2="89932" y2="27453"/>
                          <a14:foregroundMark x1="89932" y1="27453" x2="89932" y2="27453"/>
                          <a14:foregroundMark x1="84762" y1="12128" x2="97551" y2="35943"/>
                          <a14:foregroundMark x1="97551" y1="35943" x2="95646" y2="37596"/>
                          <a14:foregroundMark x1="94286" y1="22492" x2="91293" y2="58655"/>
                          <a14:foregroundMark x1="91293" y1="58655" x2="91156" y2="58875"/>
                          <a14:foregroundMark x1="85850" y1="39802" x2="83129" y2="65160"/>
                          <a14:foregroundMark x1="83129" y1="65160" x2="83129" y2="64719"/>
                          <a14:foregroundMark x1="88027" y1="32194" x2="87211" y2="70893"/>
                          <a14:foregroundMark x1="86803" y1="71114" x2="83810" y2="83462"/>
                          <a14:foregroundMark x1="94558" y1="74642" x2="91837" y2="85006"/>
                          <a14:foregroundMark x1="93197" y1="81036" x2="88707" y2="91951"/>
                          <a14:foregroundMark x1="88707" y1="91951" x2="88571" y2="92062"/>
                          <a14:foregroundMark x1="95374" y1="85226" x2="83401" y2="96582"/>
                          <a14:foregroundMark x1="83401" y1="96582" x2="82857" y2="96251"/>
                          <a14:foregroundMark x1="84082" y1="91731" x2="43673" y2="91621"/>
                          <a14:foregroundMark x1="43673" y1="91621" x2="42449" y2="91180"/>
                          <a14:foregroundMark x1="50404" y1="88052" x2="32381" y2="81036"/>
                          <a14:foregroundMark x1="60136" y1="91841" x2="50861" y2="88230"/>
                          <a14:foregroundMark x1="78231" y1="91180" x2="79592" y2="81808"/>
                          <a14:foregroundMark x1="51565" y1="17641" x2="44490" y2="11246"/>
                          <a14:foregroundMark x1="34286" y1="18412" x2="20272" y2="15766"/>
                          <a14:foregroundMark x1="88163" y1="85777" x2="92517" y2="72216"/>
                          <a14:foregroundMark x1="90748" y1="83903" x2="85306" y2="75083"/>
                          <a14:foregroundMark x1="85306" y1="85226" x2="86395" y2="72878"/>
                          <a14:foregroundMark x1="44898" y1="92723" x2="19864" y2="91731"/>
                          <a14:foregroundMark x1="27483" y1="94267" x2="16871" y2="88754"/>
                          <a14:foregroundMark x1="16871" y1="88754" x2="7755" y2="79934"/>
                          <a14:foregroundMark x1="7755" y1="79934" x2="6939" y2="77729"/>
                          <a14:foregroundMark x1="31020" y1="91069" x2="21361" y2="86439"/>
                          <a14:foregroundMark x1="51701" y1="91290" x2="48027" y2="85888"/>
                          <a14:foregroundMark x1="55782" y1="91069" x2="47891" y2="88093"/>
                          <a14:foregroundMark x1="52789" y1="90518" x2="47619" y2="87652"/>
                          <a14:foregroundMark x1="79184" y1="91180" x2="77143" y2="85667"/>
                          <a14:foregroundMark x1="77687" y1="90298" x2="73878" y2="86329"/>
                          <a14:foregroundMark x1="77007" y1="90849" x2="76327" y2="85336"/>
                          <a14:foregroundMark x1="75918" y1="91841" x2="75918" y2="84454"/>
                          <a14:foregroundMark x1="8844" y1="68798" x2="8299" y2="54245"/>
                          <a14:foregroundMark x1="8299" y1="54245" x2="8299" y2="54245"/>
                          <a14:foregroundMark x1="6259" y1="72988" x2="6803" y2="61080"/>
                          <a14:foregroundMark x1="6939" y1="71885" x2="4218" y2="60970"/>
                          <a14:foregroundMark x1="4354" y1="73208" x2="5306" y2="61852"/>
                          <a14:foregroundMark x1="5306" y1="68026" x2="6531" y2="33738"/>
                          <a14:foregroundMark x1="4082" y1="75524" x2="4082" y2="34399"/>
                          <a14:foregroundMark x1="4082" y1="34399" x2="4082" y2="34399"/>
                          <a14:foregroundMark x1="5170" y1="67806" x2="4626" y2="77508"/>
                          <a14:foregroundMark x1="4626" y1="77508" x2="3537" y2="21720"/>
                          <a14:foregroundMark x1="3500" y1="63468" x2="4082" y2="23484"/>
                          <a14:foregroundMark x1="3401" y1="70232" x2="3403" y2="70079"/>
                          <a14:foregroundMark x1="3401" y1="68798" x2="3946" y2="28556"/>
                          <a14:foregroundMark x1="62721" y1="8159" x2="67483" y2="7277"/>
                          <a14:foregroundMark x1="61905" y1="6174" x2="62041" y2="2646"/>
                          <a14:foregroundMark x1="61497" y1="6284" x2="61633" y2="4410"/>
                          <a14:foregroundMark x1="62177" y1="5513" x2="62041" y2="3528"/>
                          <a14:foregroundMark x1="4898" y1="68908" x2="4626" y2="45755"/>
                          <a14:foregroundMark x1="3537" y1="66924" x2="3810" y2="57552"/>
                          <a14:foregroundMark x1="3810" y1="57552" x2="3810" y2="57552"/>
                          <a14:foregroundMark x1="3673" y1="67365" x2="3673" y2="62734"/>
                          <a14:foregroundMark x1="3810" y1="66703" x2="3537" y2="60529"/>
                          <a14:foregroundMark x1="3537" y1="67475" x2="3810" y2="64498"/>
                          <a14:foregroundMark x1="3537" y1="68247" x2="3810" y2="64719"/>
                          <a14:foregroundMark x1="3401" y1="68026" x2="3537" y2="60529"/>
                          <a14:foregroundMark x1="3673" y1="61742" x2="3537" y2="53363"/>
                          <a14:foregroundMark x1="2993" y1="58655" x2="4898" y2="43330"/>
                          <a14:foregroundMark x1="4082" y1="54796" x2="4490" y2="41566"/>
                          <a14:foregroundMark x1="4354" y1="51819" x2="4082" y2="41235"/>
                          <a14:backgroundMark x1="3586" y1="66142" x2="3607" y2="67749"/>
                          <a14:backgroundMark x1="3499" y1="59299" x2="3514" y2="60470"/>
                          <a14:backgroundMark x1="3491" y1="58687" x2="3498" y2="59255"/>
                          <a14:backgroundMark x1="3476" y1="57552" x2="3475" y2="57468"/>
                          <a14:backgroundMark x1="3461" y1="56365" x2="3476" y2="57552"/>
                          <a14:backgroundMark x1="3179" y1="34399" x2="3438" y2="54554"/>
                          <a14:backgroundMark x1="2993" y1="19846" x2="3179" y2="34399"/>
                          <a14:backgroundMark x1="3408" y1="23140" x2="3401" y2="21830"/>
                          <a14:backgroundMark x1="3468" y1="34399" x2="3419" y2="25164"/>
                          <a14:backgroundMark x1="3497" y1="39754" x2="3468" y2="34399"/>
                          <a14:backgroundMark x1="3552" y1="50121" x2="3526" y2="45294"/>
                          <a14:backgroundMark x1="3592" y1="57552" x2="3590" y2="57184"/>
                          <a14:backgroundMark x1="3602" y1="59502" x2="3592" y2="57552"/>
                          <a14:backgroundMark x1="3618" y1="62594" x2="3603" y2="59716"/>
                          <a14:backgroundMark x1="3646" y1="67750" x2="3644" y2="67289"/>
                          <a14:backgroundMark x1="2961" y1="59489" x2="2993" y2="56781"/>
                          <a14:backgroundMark x1="3254" y1="34399" x2="3047" y2="52120"/>
                          <a14:backgroundMark x1="3401" y1="21830" x2="3254" y2="34399"/>
                          <a14:backgroundMark x1="2993" y1="56781" x2="408" y2="32966"/>
                          <a14:backgroundMark x1="408" y1="32966" x2="1905" y2="40573"/>
                          <a14:backgroundMark x1="48435" y1="65160" x2="43946" y2="53142"/>
                          <a14:backgroundMark x1="43946" y1="53142" x2="44626" y2="44432"/>
                          <a14:backgroundMark x1="2710" y1="57552" x2="2721" y2="56340"/>
                          <a14:backgroundMark x1="2585" y1="70893" x2="2710" y2="57552"/>
                          <a14:backgroundMark x1="3220" y1="65220" x2="3265" y2="64057"/>
                          <a14:backgroundMark x1="3178" y1="66294" x2="3170" y2="66514"/>
                          <a14:backgroundMark x1="2993" y1="71114" x2="3057" y2="69445"/>
                          <a14:backgroundMark x1="63573" y1="6572" x2="63401" y2="5733"/>
                          <a14:backgroundMark x1="64389" y1="6421" x2="62585" y2="4520"/>
                          <a14:backgroundMark x1="64513" y1="6398" x2="62993" y2="4079"/>
                          <a14:backgroundMark x1="62233" y1="4447" x2="62313" y2="4520"/>
                          <a14:backgroundMark x1="64404" y1="6418" x2="62216" y2="4432"/>
                          <a14:backgroundMark x1="64466" y1="6406" x2="63673" y2="3197"/>
                          <a14:backgroundMark x1="62857" y1="6284" x2="62857" y2="441"/>
                          <a14:backgroundMark x1="62771" y1="5555" x2="62177" y2="4741"/>
                          <a14:backgroundMark x1="63946" y1="7166" x2="62948" y2="5799"/>
                        </a14:backgroundRemoval>
                      </a14:imgEffect>
                    </a14:imgLayer>
                  </a14:imgProps>
                </a:ext>
              </a:extLst>
            </a:blip>
            <a:srcRect l="39" r="11887" b="10314"/>
            <a:stretch/>
          </p:blipFill>
          <p:spPr>
            <a:xfrm>
              <a:off x="6887773" y="300267"/>
              <a:ext cx="3589727" cy="45108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CF5F97-0F6E-40AD-F08B-28DDDF501CF8}"/>
              </a:ext>
            </a:extLst>
          </p:cNvPr>
          <p:cNvGrpSpPr/>
          <p:nvPr/>
        </p:nvGrpSpPr>
        <p:grpSpPr>
          <a:xfrm>
            <a:off x="0" y="-37156"/>
            <a:ext cx="6096000" cy="6904898"/>
            <a:chOff x="6096000" y="176057"/>
            <a:chExt cx="2512070" cy="302618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9EDFBD-F6B0-E924-D9AF-B8E15C6F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66" b="1"/>
            <a:stretch/>
          </p:blipFill>
          <p:spPr>
            <a:xfrm>
              <a:off x="6096000" y="176057"/>
              <a:ext cx="2512070" cy="30261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6B95E5-B9D4-05BF-C025-8B7BC2A4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768" b="92143" l="3643" r="92077">
                          <a14:foregroundMark x1="10291" y1="38750" x2="25137" y2="19911"/>
                          <a14:foregroundMark x1="25137" y1="19911" x2="53097" y2="8571"/>
                          <a14:foregroundMark x1="53097" y1="8571" x2="69308" y2="14911"/>
                          <a14:foregroundMark x1="46721" y1="7857" x2="20765" y2="16161"/>
                          <a14:foregroundMark x1="20765" y1="16161" x2="19763" y2="16875"/>
                          <a14:foregroundMark x1="29508" y1="14107" x2="13278" y2="23721"/>
                          <a14:foregroundMark x1="6439" y1="36950" x2="4372" y2="53839"/>
                          <a14:foregroundMark x1="14117" y1="25179" x2="25956" y2="17411"/>
                          <a14:foregroundMark x1="7741" y1="49107" x2="16029" y2="66518"/>
                          <a14:foregroundMark x1="16029" y1="66518" x2="15665" y2="67143"/>
                          <a14:foregroundMark x1="8015" y1="52321" x2="16485" y2="73750"/>
                          <a14:foregroundMark x1="16485" y1="73750" x2="15938" y2="73214"/>
                          <a14:foregroundMark x1="7195" y1="60357" x2="27687" y2="86964"/>
                          <a14:foregroundMark x1="27687" y1="86964" x2="48998" y2="92321"/>
                          <a14:foregroundMark x1="34882" y1="88571" x2="62113" y2="90089"/>
                          <a14:foregroundMark x1="77960" y1="79286" x2="87978" y2="53929"/>
                          <a14:foregroundMark x1="87978" y1="53929" x2="86430" y2="41786"/>
                          <a14:foregroundMark x1="88798" y1="52857" x2="83515" y2="29464"/>
                          <a14:foregroundMark x1="83515" y1="29464" x2="83151" y2="29464"/>
                          <a14:foregroundMark x1="92077" y1="53571" x2="90528" y2="47321"/>
                          <a14:foregroundMark x1="14663" y1="25179" x2="8015" y2="43571"/>
                          <a14:foregroundMark x1="12113" y1="29196" x2="6193" y2="43839"/>
                          <a14:foregroundMark x1="5647" y1="43304" x2="12386" y2="25982"/>
                          <a14:foregroundMark x1="11566" y1="25714" x2="3643" y2="46607"/>
                          <a14:backgroundMark x1="6740" y1="30446" x2="8288" y2="21964"/>
                          <a14:backgroundMark x1="10018" y1="24732" x2="7468" y2="28214"/>
                          <a14:backgroundMark x1="9745" y1="24464" x2="5920" y2="31696"/>
                          <a14:backgroundMark x1="8865" y1="28480" x2="7013" y2="31250"/>
                          <a14:backgroundMark x1="12386" y1="23214" x2="10875" y2="25473"/>
                          <a14:backgroundMark x1="9884" y1="25794" x2="7013" y2="30268"/>
                          <a14:backgroundMark x1="10565" y1="24732" x2="10233" y2="25249"/>
                          <a14:backgroundMark x1="7468" y1="28482" x2="5647" y2="36786"/>
                          <a14:backgroundMark x1="3370" y1="48839" x2="3916" y2="44018"/>
                        </a14:backgroundRemoval>
                      </a14:imgEffect>
                    </a14:imgLayer>
                  </a14:imgProps>
                </a:ext>
              </a:extLst>
            </a:blip>
            <a:srcRect l="3123" t="4072" r="4058" b="6123"/>
            <a:stretch/>
          </p:blipFill>
          <p:spPr>
            <a:xfrm>
              <a:off x="6496762" y="886374"/>
              <a:ext cx="1730235" cy="17238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0D7D32-9FEC-1FF6-56A8-1F188AAC8DF0}"/>
              </a:ext>
            </a:extLst>
          </p:cNvPr>
          <p:cNvSpPr txBox="1"/>
          <p:nvPr/>
        </p:nvSpPr>
        <p:spPr>
          <a:xfrm>
            <a:off x="4427220" y="147934"/>
            <a:ext cx="333756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Sample Mount Render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9336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3940311-9CFA-7439-1E39-9668F7892B15}"/>
              </a:ext>
            </a:extLst>
          </p:cNvPr>
          <p:cNvSpPr txBox="1"/>
          <p:nvPr/>
        </p:nvSpPr>
        <p:spPr>
          <a:xfrm>
            <a:off x="176213" y="244504"/>
            <a:ext cx="1183957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Designs used for Amorphous Selenium shadow masks in experimental work for VUV </a:t>
            </a:r>
            <a:r>
              <a:rPr lang="en-US" sz="3600" b="1" dirty="0" err="1"/>
              <a:t>photodectectors</a:t>
            </a:r>
            <a:endParaRPr lang="en-US" sz="3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BC18C9-9252-3323-0A38-CABF420556BB}"/>
              </a:ext>
            </a:extLst>
          </p:cNvPr>
          <p:cNvGrpSpPr/>
          <p:nvPr/>
        </p:nvGrpSpPr>
        <p:grpSpPr>
          <a:xfrm>
            <a:off x="628843" y="1739155"/>
            <a:ext cx="10934313" cy="4431340"/>
            <a:chOff x="424249" y="1653430"/>
            <a:chExt cx="10934313" cy="443134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A6DDAE3-00CD-D8D9-C8A3-587A48F0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123" t="4072" r="4058" b="6123"/>
            <a:stretch/>
          </p:blipFill>
          <p:spPr>
            <a:xfrm>
              <a:off x="424249" y="2145033"/>
              <a:ext cx="3571720" cy="35249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3F90E-A245-827A-F7E8-6445F1F44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361" t="35279" r="9384" b="3260"/>
            <a:stretch/>
          </p:blipFill>
          <p:spPr>
            <a:xfrm>
              <a:off x="4247163" y="1749055"/>
              <a:ext cx="3274324" cy="425504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12BB2DC-A3F0-7B8E-8A3B-9F65D73A3C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2" r="21268" b="18616"/>
            <a:stretch/>
          </p:blipFill>
          <p:spPr bwMode="auto">
            <a:xfrm>
              <a:off x="7797902" y="1653430"/>
              <a:ext cx="3560660" cy="443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236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24BB0D-75A2-8771-99B8-8E45A0BD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40" t="7435" r="9004" b="8081"/>
          <a:stretch/>
        </p:blipFill>
        <p:spPr>
          <a:xfrm>
            <a:off x="177800" y="736600"/>
            <a:ext cx="8426450" cy="58256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42D77-AF70-0B9B-814C-480DD90790C3}"/>
              </a:ext>
            </a:extLst>
          </p:cNvPr>
          <p:cNvSpPr txBox="1"/>
          <p:nvPr/>
        </p:nvSpPr>
        <p:spPr>
          <a:xfrm>
            <a:off x="1460500" y="143306"/>
            <a:ext cx="58610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Mask and Holder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8DFED3-D39A-AB3F-AAA2-77CFA92F322A}"/>
              </a:ext>
            </a:extLst>
          </p:cNvPr>
          <p:cNvCxnSpPr>
            <a:cxnSpLocks/>
          </p:cNvCxnSpPr>
          <p:nvPr/>
        </p:nvCxnSpPr>
        <p:spPr>
          <a:xfrm flipH="1">
            <a:off x="7385050" y="2515712"/>
            <a:ext cx="233680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470240-EFEB-DE7C-C586-3BCE333C1D22}"/>
              </a:ext>
            </a:extLst>
          </p:cNvPr>
          <p:cNvSpPr/>
          <p:nvPr/>
        </p:nvSpPr>
        <p:spPr>
          <a:xfrm>
            <a:off x="9721850" y="235061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43C371-9FC8-AC13-4879-8CBBED77595E}"/>
              </a:ext>
            </a:extLst>
          </p:cNvPr>
          <p:cNvCxnSpPr>
            <a:cxnSpLocks/>
          </p:cNvCxnSpPr>
          <p:nvPr/>
        </p:nvCxnSpPr>
        <p:spPr>
          <a:xfrm flipH="1">
            <a:off x="6096000" y="3665582"/>
            <a:ext cx="362585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497E25-612C-BEB5-EA06-5A6C7D140B2B}"/>
              </a:ext>
            </a:extLst>
          </p:cNvPr>
          <p:cNvSpPr/>
          <p:nvPr/>
        </p:nvSpPr>
        <p:spPr>
          <a:xfrm>
            <a:off x="9721850" y="3500482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Silica Wafer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E24776-54B9-B5EF-865D-AE3AE01AAE08}"/>
              </a:ext>
            </a:extLst>
          </p:cNvPr>
          <p:cNvCxnSpPr>
            <a:cxnSpLocks/>
          </p:cNvCxnSpPr>
          <p:nvPr/>
        </p:nvCxnSpPr>
        <p:spPr>
          <a:xfrm flipH="1">
            <a:off x="8448675" y="4510653"/>
            <a:ext cx="12731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46818B2-27A0-C87D-B41A-C10964A73C6C}"/>
              </a:ext>
            </a:extLst>
          </p:cNvPr>
          <p:cNvSpPr/>
          <p:nvPr/>
        </p:nvSpPr>
        <p:spPr>
          <a:xfrm>
            <a:off x="9721850" y="4345553"/>
            <a:ext cx="2025650" cy="3048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Mask Holder</a:t>
            </a:r>
          </a:p>
        </p:txBody>
      </p:sp>
    </p:spTree>
    <p:extLst>
      <p:ext uri="{BB962C8B-B14F-4D97-AF65-F5344CB8AC3E}">
        <p14:creationId xmlns:p14="http://schemas.microsoft.com/office/powerpoint/2010/main" val="3541325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F16F90-1B30-5C97-9E79-4452EBFD4224}"/>
              </a:ext>
            </a:extLst>
          </p:cNvPr>
          <p:cNvGrpSpPr/>
          <p:nvPr/>
        </p:nvGrpSpPr>
        <p:grpSpPr>
          <a:xfrm>
            <a:off x="2349500" y="77991"/>
            <a:ext cx="9495197" cy="6710020"/>
            <a:chOff x="2400300" y="20841"/>
            <a:chExt cx="9495197" cy="67100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AE0385-D492-12FC-7A38-2FDB8C2D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954" t="513" r="49587" b="53294"/>
            <a:stretch/>
          </p:blipFill>
          <p:spPr>
            <a:xfrm>
              <a:off x="2400300" y="20841"/>
              <a:ext cx="3339569" cy="33011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9186C7B-9B43-8D31-AF7C-B0DC861AC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rcRect l="50786" t="619" r="-245" b="53188"/>
            <a:stretch/>
          </p:blipFill>
          <p:spPr>
            <a:xfrm>
              <a:off x="2413001" y="3429670"/>
              <a:ext cx="3339569" cy="330119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2785FE-29CB-E782-9272-D90E3F40802C}"/>
                </a:ext>
              </a:extLst>
            </p:cNvPr>
            <p:cNvGrpSpPr/>
            <p:nvPr/>
          </p:nvGrpSpPr>
          <p:grpSpPr>
            <a:xfrm>
              <a:off x="5883286" y="504325"/>
              <a:ext cx="2816746" cy="5967259"/>
              <a:chOff x="5883286" y="504325"/>
              <a:chExt cx="2816746" cy="5967259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82F576D-BC8B-0B9F-133D-B16B8D454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6592" t="3137" r="769" b="4901"/>
              <a:stretch/>
            </p:blipFill>
            <p:spPr>
              <a:xfrm>
                <a:off x="5908685" y="504325"/>
                <a:ext cx="2725191" cy="26587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B97B590-BD51-C1D5-1A6E-E40519AA5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13263" r="10794"/>
              <a:stretch/>
            </p:blipFill>
            <p:spPr>
              <a:xfrm>
                <a:off x="5883286" y="3507055"/>
                <a:ext cx="2816746" cy="296452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4ECA96-D093-B38B-5377-05239E89EBF9}"/>
                </a:ext>
              </a:extLst>
            </p:cNvPr>
            <p:cNvGrpSpPr/>
            <p:nvPr/>
          </p:nvGrpSpPr>
          <p:grpSpPr>
            <a:xfrm>
              <a:off x="8676434" y="466225"/>
              <a:ext cx="3219063" cy="5972241"/>
              <a:chOff x="7476284" y="446441"/>
              <a:chExt cx="3219063" cy="597224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6D74C9A-AF21-5DFE-680A-877DB9304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</a:blip>
              <a:srcRect l="7389"/>
              <a:stretch/>
            </p:blipFill>
            <p:spPr>
              <a:xfrm>
                <a:off x="7602542" y="446441"/>
                <a:ext cx="3092805" cy="288755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6EAB43-DC86-068A-CA9E-2094A297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476284" y="3454153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06B6BA-0618-BFCD-78B3-829D551BAEE4}"/>
              </a:ext>
            </a:extLst>
          </p:cNvPr>
          <p:cNvSpPr txBox="1"/>
          <p:nvPr/>
        </p:nvSpPr>
        <p:spPr>
          <a:xfrm>
            <a:off x="0" y="1475365"/>
            <a:ext cx="244502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Base Conductor Mask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D7E5B-4E3A-91C7-F244-63BD98977830}"/>
              </a:ext>
            </a:extLst>
          </p:cNvPr>
          <p:cNvSpPr txBox="1"/>
          <p:nvPr/>
        </p:nvSpPr>
        <p:spPr>
          <a:xfrm>
            <a:off x="0" y="4815636"/>
            <a:ext cx="244502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Test Material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5D677-8262-8B94-49E1-B7A0A7DE28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7389"/>
          <a:stretch/>
        </p:blipFill>
        <p:spPr>
          <a:xfrm>
            <a:off x="5764149" y="3672586"/>
            <a:ext cx="3092805" cy="2887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462F4-4EC6-8C2B-B711-2BD0FA2C55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13263" r="10794"/>
          <a:stretch/>
        </p:blipFill>
        <p:spPr>
          <a:xfrm>
            <a:off x="8856954" y="3497969"/>
            <a:ext cx="2816746" cy="2964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B22EB-608E-91E9-A6AC-6DD430CE863B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Base Conductor Mask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BBDAE-4089-1708-E258-12028505C11E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Test Material Mask</a:t>
            </a:r>
          </a:p>
        </p:txBody>
      </p:sp>
    </p:spTree>
    <p:extLst>
      <p:ext uri="{BB962C8B-B14F-4D97-AF65-F5344CB8AC3E}">
        <p14:creationId xmlns:p14="http://schemas.microsoft.com/office/powerpoint/2010/main" val="307725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808E2-0699-C620-0E75-718319481A81}"/>
              </a:ext>
            </a:extLst>
          </p:cNvPr>
          <p:cNvGrpSpPr/>
          <p:nvPr/>
        </p:nvGrpSpPr>
        <p:grpSpPr>
          <a:xfrm>
            <a:off x="2330327" y="71376"/>
            <a:ext cx="9305283" cy="6702550"/>
            <a:chOff x="2330327" y="14226"/>
            <a:chExt cx="9305283" cy="670255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C51172-8161-7E96-6852-391232C1F570}"/>
                </a:ext>
              </a:extLst>
            </p:cNvPr>
            <p:cNvGrpSpPr/>
            <p:nvPr/>
          </p:nvGrpSpPr>
          <p:grpSpPr>
            <a:xfrm>
              <a:off x="2330327" y="14226"/>
              <a:ext cx="3345919" cy="6702550"/>
              <a:chOff x="101601" y="70659"/>
              <a:chExt cx="3345919" cy="670255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3DA49C4-3E28-7C4C-CC69-6DF211166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832" t="53115" r="49709" b="692"/>
              <a:stretch/>
            </p:blipFill>
            <p:spPr>
              <a:xfrm>
                <a:off x="107951" y="70659"/>
                <a:ext cx="3339569" cy="3301191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CEA10EC-6838-C389-8610-978C421DE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rcRect l="50541" t="53115" b="692"/>
              <a:stretch/>
            </p:blipFill>
            <p:spPr>
              <a:xfrm>
                <a:off x="101601" y="3472018"/>
                <a:ext cx="3339569" cy="330119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D1F53E-F81D-AAF1-FEC5-69551DFE08E3}"/>
                </a:ext>
              </a:extLst>
            </p:cNvPr>
            <p:cNvGrpSpPr/>
            <p:nvPr/>
          </p:nvGrpSpPr>
          <p:grpSpPr>
            <a:xfrm>
              <a:off x="5854699" y="383916"/>
              <a:ext cx="3215755" cy="6104862"/>
              <a:chOff x="4150560" y="346938"/>
              <a:chExt cx="3215755" cy="610486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29D07CA-9352-4456-5BE0-54D03883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rcRect l="13299"/>
              <a:stretch/>
            </p:blipFill>
            <p:spPr>
              <a:xfrm>
                <a:off x="4150560" y="346938"/>
                <a:ext cx="3215755" cy="29645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A2DBB0F-9D3A-67AB-7019-78C379688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rcRect l="7493"/>
              <a:stretch/>
            </p:blipFill>
            <p:spPr>
              <a:xfrm>
                <a:off x="4150560" y="3487271"/>
                <a:ext cx="2760650" cy="2964529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2C0598-2FFD-4042-840B-17EE16F56A50}"/>
                </a:ext>
              </a:extLst>
            </p:cNvPr>
            <p:cNvGrpSpPr/>
            <p:nvPr/>
          </p:nvGrpSpPr>
          <p:grpSpPr>
            <a:xfrm>
              <a:off x="8651354" y="394622"/>
              <a:ext cx="2984256" cy="6057178"/>
              <a:chOff x="7508354" y="407321"/>
              <a:chExt cx="2984256" cy="605717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110C7A5-2E83-3BD5-4B98-2F52D4454F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5" y="407321"/>
                <a:ext cx="2984255" cy="296452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BC6C77-7AFF-D5EC-EF94-D7A5CDC46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08354" y="3499970"/>
                <a:ext cx="2984255" cy="2964529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86B3D-2BE3-4D15-0C13-7C204DA9A589}"/>
              </a:ext>
            </a:extLst>
          </p:cNvPr>
          <p:cNvSpPr txBox="1"/>
          <p:nvPr/>
        </p:nvSpPr>
        <p:spPr>
          <a:xfrm>
            <a:off x="-48128" y="1406640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9917F-6406-A0C0-7240-36470E219176}"/>
              </a:ext>
            </a:extLst>
          </p:cNvPr>
          <p:cNvSpPr txBox="1"/>
          <p:nvPr/>
        </p:nvSpPr>
        <p:spPr>
          <a:xfrm>
            <a:off x="3016578" y="3039606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1 Mask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DCB1B-3008-2CEB-1C08-E49D6CB74C81}"/>
              </a:ext>
            </a:extLst>
          </p:cNvPr>
          <p:cNvSpPr txBox="1"/>
          <p:nvPr/>
        </p:nvSpPr>
        <p:spPr>
          <a:xfrm>
            <a:off x="3011214" y="6438434"/>
            <a:ext cx="17841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Top Conductor 2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D87A5-97BB-1AA1-E5CB-E36558C2AD0A}"/>
              </a:ext>
            </a:extLst>
          </p:cNvPr>
          <p:cNvSpPr txBox="1"/>
          <p:nvPr/>
        </p:nvSpPr>
        <p:spPr>
          <a:xfrm>
            <a:off x="-52480" y="4892496"/>
            <a:ext cx="25266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Top Conductor 2</a:t>
            </a:r>
          </a:p>
        </p:txBody>
      </p:sp>
    </p:spTree>
    <p:extLst>
      <p:ext uri="{BB962C8B-B14F-4D97-AF65-F5344CB8AC3E}">
        <p14:creationId xmlns:p14="http://schemas.microsoft.com/office/powerpoint/2010/main" val="251260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A47BE-9331-02B2-4F1C-120B8EBEF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0" t="14858" r="8923" b="10504"/>
          <a:stretch/>
        </p:blipFill>
        <p:spPr>
          <a:xfrm>
            <a:off x="6668485" y="706783"/>
            <a:ext cx="4553120" cy="480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B5E7E-5F40-66CC-B5B3-DD7F1B73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19" t="15829" r="10872" b="19577"/>
          <a:stretch/>
        </p:blipFill>
        <p:spPr>
          <a:xfrm>
            <a:off x="970395" y="706783"/>
            <a:ext cx="4741949" cy="3887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0A81C2-04F3-D523-FF8A-067CBCDA89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" t="2763" b="5011"/>
          <a:stretch/>
        </p:blipFill>
        <p:spPr>
          <a:xfrm>
            <a:off x="970395" y="4670721"/>
            <a:ext cx="5989321" cy="18668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E9831-87DA-48E8-9771-1C6F9EA33E5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FA9C9F-BA91-3F2E-5E53-BC79BC96FB9A}"/>
              </a:ext>
            </a:extLst>
          </p:cNvPr>
          <p:cNvSpPr txBox="1"/>
          <p:nvPr/>
        </p:nvSpPr>
        <p:spPr>
          <a:xfrm>
            <a:off x="970395" y="6537620"/>
            <a:ext cx="340980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Hole Dimensions and Locations of Stainless-Steel Block</a:t>
            </a:r>
          </a:p>
        </p:txBody>
      </p:sp>
    </p:spTree>
    <p:extLst>
      <p:ext uri="{BB962C8B-B14F-4D97-AF65-F5344CB8AC3E}">
        <p14:creationId xmlns:p14="http://schemas.microsoft.com/office/powerpoint/2010/main" val="162142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8A1590-0B67-C02D-E3A3-0F19CB021FCF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Samples onto the PCB Card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DD52D-969B-316D-2846-AFE7E9D6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4" t="4332" r="2175" b="10884"/>
          <a:stretch/>
        </p:blipFill>
        <p:spPr>
          <a:xfrm>
            <a:off x="238318" y="1118802"/>
            <a:ext cx="6454502" cy="46203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D25DF-9ECD-4A08-CCCF-AF01F17E2D80}"/>
              </a:ext>
            </a:extLst>
          </p:cNvPr>
          <p:cNvCxnSpPr>
            <a:cxnSpLocks/>
          </p:cNvCxnSpPr>
          <p:nvPr/>
        </p:nvCxnSpPr>
        <p:spPr>
          <a:xfrm flipV="1">
            <a:off x="6718140" y="792480"/>
            <a:ext cx="0" cy="5957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19DEA2-C2E0-9DCC-B81C-2FFA811CDB9D}"/>
              </a:ext>
            </a:extLst>
          </p:cNvPr>
          <p:cNvGrpSpPr/>
          <p:nvPr/>
        </p:nvGrpSpPr>
        <p:grpSpPr>
          <a:xfrm>
            <a:off x="7048501" y="1062815"/>
            <a:ext cx="4617720" cy="3585419"/>
            <a:chOff x="6964681" y="1657175"/>
            <a:chExt cx="4617720" cy="35854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64A5CA-8CDF-1CE1-F8D4-D0DABD3F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61" t="3341" r="3605" b="6521"/>
            <a:stretch/>
          </p:blipFill>
          <p:spPr>
            <a:xfrm>
              <a:off x="6964681" y="2204783"/>
              <a:ext cx="4617720" cy="244843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8CFC00-5DC5-C38C-2023-6E18A55B0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0280" y="4599875"/>
              <a:ext cx="0" cy="337885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6AAFE3B-28B8-E1EA-5976-65A9B2D7BD72}"/>
                </a:ext>
              </a:extLst>
            </p:cNvPr>
            <p:cNvSpPr/>
            <p:nvPr/>
          </p:nvSpPr>
          <p:spPr>
            <a:xfrm>
              <a:off x="10954712" y="493779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EC1527-8E6E-8ED1-8FDF-14B61B9C8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2872" y="4065174"/>
              <a:ext cx="0" cy="33156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E9EFAA0-CEC2-ADFC-4988-30A27F4145C1}"/>
                </a:ext>
              </a:extLst>
            </p:cNvPr>
            <p:cNvSpPr/>
            <p:nvPr/>
          </p:nvSpPr>
          <p:spPr>
            <a:xfrm>
              <a:off x="10017304" y="4396774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EFA0C0-0088-CF30-69DC-90C7E57A4B40}"/>
                </a:ext>
              </a:extLst>
            </p:cNvPr>
            <p:cNvCxnSpPr>
              <a:cxnSpLocks/>
            </p:cNvCxnSpPr>
            <p:nvPr/>
          </p:nvCxnSpPr>
          <p:spPr>
            <a:xfrm>
              <a:off x="9270544" y="3505200"/>
              <a:ext cx="0" cy="207596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566090-F4F2-E2D5-B7E7-229EC75EF5A7}"/>
                </a:ext>
              </a:extLst>
            </p:cNvPr>
            <p:cNvSpPr/>
            <p:nvPr/>
          </p:nvSpPr>
          <p:spPr>
            <a:xfrm>
              <a:off x="9164976" y="3200400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6D1CEE-AA02-47CA-8FAE-3AF30B9B69B9}"/>
                </a:ext>
              </a:extLst>
            </p:cNvPr>
            <p:cNvCxnSpPr>
              <a:cxnSpLocks/>
            </p:cNvCxnSpPr>
            <p:nvPr/>
          </p:nvCxnSpPr>
          <p:spPr>
            <a:xfrm>
              <a:off x="7707501" y="1950720"/>
              <a:ext cx="0" cy="35786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A38C32-DC2F-EC30-9427-57FCD22F640B}"/>
                </a:ext>
              </a:extLst>
            </p:cNvPr>
            <p:cNvSpPr/>
            <p:nvPr/>
          </p:nvSpPr>
          <p:spPr>
            <a:xfrm>
              <a:off x="7601933" y="1657175"/>
              <a:ext cx="211136" cy="30480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7F387FC-21D7-3743-F992-14F919AECCE4}"/>
              </a:ext>
            </a:extLst>
          </p:cNvPr>
          <p:cNvSpPr txBox="1"/>
          <p:nvPr/>
        </p:nvSpPr>
        <p:spPr>
          <a:xfrm>
            <a:off x="7204711" y="4947711"/>
            <a:ext cx="4305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Vented Socket Head Screw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Top Probe Card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2 Inch Substrate</a:t>
            </a:r>
          </a:p>
          <a:p>
            <a:r>
              <a:rPr lang="en-US" sz="2000" b="1" dirty="0"/>
              <a:t>D</a:t>
            </a:r>
            <a:r>
              <a:rPr lang="en-US" sz="2000" dirty="0"/>
              <a:t> – Bottom Probe Card</a:t>
            </a:r>
          </a:p>
          <a:p>
            <a:r>
              <a:rPr lang="en-US" sz="2000" b="1" dirty="0"/>
              <a:t>E </a:t>
            </a:r>
            <a:r>
              <a:rPr lang="en-US" sz="2000" dirty="0"/>
              <a:t>– Mil. Spec. 18-8 SS Hex Nut</a:t>
            </a:r>
            <a:endParaRPr lang="en-US" sz="2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8FA941-7889-22B9-C0D5-5E3928119FA0}"/>
              </a:ext>
            </a:extLst>
          </p:cNvPr>
          <p:cNvCxnSpPr>
            <a:cxnSpLocks/>
          </p:cNvCxnSpPr>
          <p:nvPr/>
        </p:nvCxnSpPr>
        <p:spPr>
          <a:xfrm>
            <a:off x="8528372" y="2151502"/>
            <a:ext cx="0" cy="2075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609F48-3C6A-67BA-677F-DF920E5E7700}"/>
              </a:ext>
            </a:extLst>
          </p:cNvPr>
          <p:cNvSpPr/>
          <p:nvPr/>
        </p:nvSpPr>
        <p:spPr>
          <a:xfrm>
            <a:off x="8422804" y="1846702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4617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44D20-F739-1B7B-7EEE-73162C59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3" t="48866" r="12338" b="4593"/>
          <a:stretch/>
        </p:blipFill>
        <p:spPr>
          <a:xfrm>
            <a:off x="8161017" y="3535680"/>
            <a:ext cx="3609117" cy="324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15B41-CDDF-622C-E6FD-C20BDD9E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290" b="7099"/>
          <a:stretch/>
        </p:blipFill>
        <p:spPr>
          <a:xfrm>
            <a:off x="286997" y="586740"/>
            <a:ext cx="3644923" cy="6194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BF4DA-1A92-58DF-FF5E-9B7B408D1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65" b="7827"/>
          <a:stretch/>
        </p:blipFill>
        <p:spPr>
          <a:xfrm>
            <a:off x="4631084" y="746760"/>
            <a:ext cx="2929831" cy="2575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4C04EE-84E5-6410-BA99-BA5A0ED8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2" t="5226" r="10804" b="8927"/>
          <a:stretch/>
        </p:blipFill>
        <p:spPr>
          <a:xfrm>
            <a:off x="4360923" y="3535680"/>
            <a:ext cx="3470151" cy="3322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B7CAB-472F-4C99-D1F6-A8E1E65E7D56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Mounting the Copper Temperature Block</a:t>
            </a:r>
            <a:endParaRPr lang="en-US" sz="2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348E26-EBDD-6178-D598-AFF73A9A18EA}"/>
              </a:ext>
            </a:extLst>
          </p:cNvPr>
          <p:cNvCxnSpPr>
            <a:cxnSpLocks/>
          </p:cNvCxnSpPr>
          <p:nvPr/>
        </p:nvCxnSpPr>
        <p:spPr>
          <a:xfrm flipH="1">
            <a:off x="7308503" y="1150620"/>
            <a:ext cx="3162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E372DD-76D6-0466-7825-A2865759A5D5}"/>
              </a:ext>
            </a:extLst>
          </p:cNvPr>
          <p:cNvSpPr/>
          <p:nvPr/>
        </p:nvSpPr>
        <p:spPr>
          <a:xfrm>
            <a:off x="7629987" y="99822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266E1-5355-0CD0-951B-0C0432E5C77C}"/>
              </a:ext>
            </a:extLst>
          </p:cNvPr>
          <p:cNvCxnSpPr>
            <a:cxnSpLocks/>
          </p:cNvCxnSpPr>
          <p:nvPr/>
        </p:nvCxnSpPr>
        <p:spPr>
          <a:xfrm flipH="1">
            <a:off x="6660789" y="1931670"/>
            <a:ext cx="344849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B7EC5E-9798-92A2-3CA6-25DC3BAE410B}"/>
              </a:ext>
            </a:extLst>
          </p:cNvPr>
          <p:cNvSpPr/>
          <p:nvPr/>
        </p:nvSpPr>
        <p:spPr>
          <a:xfrm>
            <a:off x="7005638" y="1779270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60BA8C-A56C-B45C-251E-142BA368BB90}"/>
              </a:ext>
            </a:extLst>
          </p:cNvPr>
          <p:cNvCxnSpPr>
            <a:cxnSpLocks/>
          </p:cNvCxnSpPr>
          <p:nvPr/>
        </p:nvCxnSpPr>
        <p:spPr>
          <a:xfrm>
            <a:off x="4419600" y="1686721"/>
            <a:ext cx="391461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3C4E0C1-CAD7-9855-0608-5C19CDBEC7C8}"/>
              </a:ext>
            </a:extLst>
          </p:cNvPr>
          <p:cNvSpPr/>
          <p:nvPr/>
        </p:nvSpPr>
        <p:spPr>
          <a:xfrm>
            <a:off x="4208290" y="1534321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85132-23C2-CFD4-7DA2-E350766984A2}"/>
              </a:ext>
            </a:extLst>
          </p:cNvPr>
          <p:cNvSpPr txBox="1"/>
          <p:nvPr/>
        </p:nvSpPr>
        <p:spPr>
          <a:xfrm>
            <a:off x="8161017" y="1331289"/>
            <a:ext cx="430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Temperature Node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Vented Socket Head Screw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PCB Card</a:t>
            </a:r>
          </a:p>
        </p:txBody>
      </p:sp>
    </p:spTree>
    <p:extLst>
      <p:ext uri="{BB962C8B-B14F-4D97-AF65-F5344CB8AC3E}">
        <p14:creationId xmlns:p14="http://schemas.microsoft.com/office/powerpoint/2010/main" val="3907240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A01516-2A23-2EBD-AA6B-5D7B6E039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4791" r="17357" b="2196"/>
          <a:stretch/>
        </p:blipFill>
        <p:spPr bwMode="auto">
          <a:xfrm>
            <a:off x="558412" y="1020847"/>
            <a:ext cx="3540375" cy="481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46ADC-6FC6-EE07-8B8D-724C436364F1}"/>
              </a:ext>
            </a:extLst>
          </p:cNvPr>
          <p:cNvSpPr txBox="1"/>
          <p:nvPr/>
        </p:nvSpPr>
        <p:spPr>
          <a:xfrm>
            <a:off x="1748789" y="168577"/>
            <a:ext cx="86944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Copper Temperature Node</a:t>
            </a:r>
            <a:endParaRPr lang="en-US" sz="24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A68CF2-402F-C73A-4B52-FB0BF700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r="1138"/>
          <a:stretch/>
        </p:blipFill>
        <p:spPr>
          <a:xfrm>
            <a:off x="4222720" y="916065"/>
            <a:ext cx="7740990" cy="5025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55D1F0-2193-2A5C-CA60-E7F2E5B9CFAC}"/>
              </a:ext>
            </a:extLst>
          </p:cNvPr>
          <p:cNvSpPr txBox="1"/>
          <p:nvPr/>
        </p:nvSpPr>
        <p:spPr>
          <a:xfrm>
            <a:off x="2978778" y="6027700"/>
            <a:ext cx="6234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Drawings are included for reproducibility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68040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291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17</cp:revision>
  <dcterms:created xsi:type="dcterms:W3CDTF">2024-10-03T21:51:48Z</dcterms:created>
  <dcterms:modified xsi:type="dcterms:W3CDTF">2025-05-05T02:14:34Z</dcterms:modified>
</cp:coreProperties>
</file>